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FE4F2-F18E-4698-BDA2-A367747FBF98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15BE5-CC3E-4515-846D-7FCC94D94F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0DEA-0A91-42D5-80C9-B496858FB5F4}" type="datetimeFigureOut">
              <a:rPr lang="en-US" smtClean="0"/>
              <a:pPr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8272E-D7BA-45B2-A597-49253DD2F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Participation </a:t>
            </a:r>
            <a:r>
              <a:rPr lang="en-US" b="1" dirty="0" smtClean="0">
                <a:latin typeface="Algerian" pitchFamily="82" charset="0"/>
              </a:rPr>
              <a:t>Rights</a:t>
            </a:r>
          </a:p>
          <a:p>
            <a:r>
              <a:rPr lang="en-US" i="1" dirty="0" smtClean="0"/>
              <a:t>Right to Access </a:t>
            </a:r>
            <a:r>
              <a:rPr lang="en-US" i="1" dirty="0" smtClean="0"/>
              <a:t>Information</a:t>
            </a:r>
          </a:p>
          <a:p>
            <a:r>
              <a:rPr lang="en-US" i="1" dirty="0" smtClean="0"/>
              <a:t>Freedom of Thought and Opinion: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Parental </a:t>
            </a:r>
            <a:r>
              <a:rPr lang="en-US" b="1" dirty="0" smtClean="0">
                <a:latin typeface="Algerian" pitchFamily="82" charset="0"/>
              </a:rPr>
              <a:t>Responsibility FOR CHILDREN</a:t>
            </a:r>
          </a:p>
          <a:p>
            <a:r>
              <a:rPr lang="en-US" dirty="0" smtClean="0"/>
              <a:t>According to Children's Act, both parents have the joint responsibility to promote </a:t>
            </a:r>
            <a:r>
              <a:rPr lang="en-US" dirty="0" smtClean="0"/>
              <a:t>the overall </a:t>
            </a:r>
            <a:r>
              <a:rPr lang="en-US" dirty="0" smtClean="0"/>
              <a:t>development of the child by affording him or her the necessities of life, such </a:t>
            </a:r>
            <a:r>
              <a:rPr lang="en-US" dirty="0" smtClean="0"/>
              <a:t>as adequate </a:t>
            </a:r>
            <a:r>
              <a:rPr lang="en-US" dirty="0" smtClean="0"/>
              <a:t>diet, shelter, clothing, medical care </a:t>
            </a:r>
            <a:r>
              <a:rPr lang="en-US" dirty="0" smtClean="0"/>
              <a:t>including immunization, </a:t>
            </a:r>
            <a:r>
              <a:rPr lang="en-US" dirty="0" smtClean="0"/>
              <a:t>and </a:t>
            </a:r>
            <a:r>
              <a:rPr lang="en-US" dirty="0" smtClean="0"/>
              <a:t>education and </a:t>
            </a:r>
            <a:r>
              <a:rPr lang="en-US" dirty="0" smtClean="0"/>
              <a:t>guidance. It is the duty of parents to protect the child from neglect, </a:t>
            </a:r>
            <a:r>
              <a:rPr lang="en-US" dirty="0" smtClean="0"/>
              <a:t>discrimination and </a:t>
            </a:r>
            <a:r>
              <a:rPr lang="en-US" dirty="0" smtClean="0"/>
              <a:t>abuse. Because of their responsibilities as parents, they are entitled to give </a:t>
            </a:r>
            <a:r>
              <a:rPr lang="en-US" dirty="0" smtClean="0"/>
              <a:t>moral and </a:t>
            </a:r>
            <a:r>
              <a:rPr lang="en-US" dirty="0" smtClean="0"/>
              <a:t>religious guidance to the child, determine the name of the child, and upon the </a:t>
            </a:r>
            <a:r>
              <a:rPr lang="en-US" dirty="0" smtClean="0"/>
              <a:t>death of </a:t>
            </a:r>
            <a:r>
              <a:rPr lang="en-US" dirty="0" smtClean="0"/>
              <a:t>the child, to bury it.</a:t>
            </a:r>
            <a:endParaRPr lang="en-US" b="1" dirty="0" smtClean="0">
              <a:latin typeface="Algerian" pitchFamily="82" charset="0"/>
            </a:endParaRPr>
          </a:p>
          <a:p>
            <a:pPr>
              <a:buNone/>
            </a:pP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Protection of Children from Harmful </a:t>
            </a:r>
            <a:r>
              <a:rPr lang="en-US" b="1" dirty="0" smtClean="0">
                <a:latin typeface="Algerian" pitchFamily="82" charset="0"/>
              </a:rPr>
              <a:t>Practices</a:t>
            </a:r>
          </a:p>
          <a:p>
            <a:r>
              <a:rPr lang="en-US" dirty="0" smtClean="0"/>
              <a:t>Children should not be subjected to </a:t>
            </a:r>
            <a:r>
              <a:rPr lang="en-US" dirty="0" smtClean="0"/>
              <a:t>cultural practices </a:t>
            </a:r>
            <a:r>
              <a:rPr lang="en-US" dirty="0" smtClean="0"/>
              <a:t>that are harmful such as female circumcision and early marriage. These </a:t>
            </a:r>
            <a:r>
              <a:rPr lang="en-US" dirty="0" smtClean="0"/>
              <a:t>and similar </a:t>
            </a:r>
            <a:r>
              <a:rPr lang="en-US" dirty="0" smtClean="0"/>
              <a:t>rites, customs or traditional practices are likely to negatively affect the child's </a:t>
            </a:r>
            <a:r>
              <a:rPr lang="en-US" dirty="0" smtClean="0"/>
              <a:t>life, health</a:t>
            </a:r>
            <a:r>
              <a:rPr lang="en-US" dirty="0" smtClean="0"/>
              <a:t>, welfare, dignity or physical or psychological development.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African </a:t>
            </a:r>
            <a:r>
              <a:rPr lang="en-US" dirty="0" smtClean="0"/>
              <a:t>Charter requires </a:t>
            </a:r>
            <a:r>
              <a:rPr lang="en-US" dirty="0" smtClean="0"/>
              <a:t>states to abolish customs and practices that are harmful to the </a:t>
            </a:r>
            <a:r>
              <a:rPr lang="en-US" dirty="0" smtClean="0"/>
              <a:t>development, welfare </a:t>
            </a:r>
            <a:r>
              <a:rPr lang="en-US" dirty="0" smtClean="0"/>
              <a:t>and normal growth of the child. Customs and practices discriminative to the </a:t>
            </a:r>
            <a:r>
              <a:rPr lang="en-US" dirty="0" smtClean="0"/>
              <a:t>child on </a:t>
            </a:r>
            <a:r>
              <a:rPr lang="en-US" dirty="0" smtClean="0"/>
              <a:t>grounds of sex and other status should also be abolished.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THE CHILD SEX WORKER</a:t>
            </a:r>
          </a:p>
          <a:p>
            <a:r>
              <a:rPr lang="en-US" dirty="0" smtClean="0"/>
              <a:t>children have the right to be </a:t>
            </a:r>
            <a:r>
              <a:rPr lang="en-US" dirty="0" smtClean="0"/>
              <a:t>protected from </a:t>
            </a:r>
            <a:r>
              <a:rPr lang="en-US" dirty="0" smtClean="0"/>
              <a:t>sexual exploitation and abuse including prostitution and involvement </a:t>
            </a:r>
            <a:r>
              <a:rPr lang="en-US" dirty="0" smtClean="0"/>
              <a:t>in pornography </a:t>
            </a:r>
            <a:r>
              <a:rPr lang="en-US" dirty="0" smtClean="0"/>
              <a:t>and also to be protected from obscene literature.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is provided for </a:t>
            </a:r>
            <a:r>
              <a:rPr lang="en-US" dirty="0" smtClean="0"/>
              <a:t>both in </a:t>
            </a:r>
            <a:r>
              <a:rPr lang="en-US" dirty="0" smtClean="0"/>
              <a:t>the Convention and the Children’s Act. The Penal code also reinforces this right </a:t>
            </a:r>
            <a:r>
              <a:rPr lang="en-US" dirty="0" smtClean="0"/>
              <a:t>by making </a:t>
            </a:r>
            <a:r>
              <a:rPr lang="en-US" dirty="0" smtClean="0"/>
              <a:t>it an offence to commit offences against morality like rape and abduction of </a:t>
            </a:r>
            <a:r>
              <a:rPr lang="en-US" dirty="0" smtClean="0"/>
              <a:t>girls below </a:t>
            </a:r>
            <a:r>
              <a:rPr lang="en-US" dirty="0" smtClean="0"/>
              <a:t>16 years, indecent assault, defilement of girls below 14 years, incest </a:t>
            </a:r>
            <a:r>
              <a:rPr lang="en-US" dirty="0" smtClean="0"/>
              <a:t>and procuring </a:t>
            </a:r>
            <a:r>
              <a:rPr lang="en-US" dirty="0" smtClean="0"/>
              <a:t>for abortion.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sum total of these is the protection of children against </a:t>
            </a:r>
            <a:r>
              <a:rPr lang="en-US" dirty="0" smtClean="0"/>
              <a:t>sexual abuse </a:t>
            </a:r>
            <a:r>
              <a:rPr lang="en-US" dirty="0" smtClean="0"/>
              <a:t>and exploitation. Unfortunately the rate of child abuse and exploitation is still </a:t>
            </a:r>
            <a:r>
              <a:rPr lang="en-US" dirty="0" smtClean="0"/>
              <a:t>very high </a:t>
            </a:r>
            <a:r>
              <a:rPr lang="en-US" dirty="0" smtClean="0"/>
              <a:t>in the country. This has necessitated parliament to pass a motion seeking </a:t>
            </a:r>
            <a:r>
              <a:rPr lang="en-US" dirty="0" smtClean="0"/>
              <a:t>to enhance </a:t>
            </a:r>
            <a:r>
              <a:rPr lang="en-US" dirty="0" smtClean="0"/>
              <a:t>the penalties against sexual offenders.</a:t>
            </a: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Who is a </a:t>
            </a:r>
            <a:r>
              <a:rPr lang="en-US" b="1" dirty="0" smtClean="0"/>
              <a:t>child?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In 2001 the Government of Kenya enacted the Children’s Act to provide a </a:t>
            </a:r>
            <a:r>
              <a:rPr lang="en-US" dirty="0" smtClean="0"/>
              <a:t>standard definition </a:t>
            </a:r>
            <a:r>
              <a:rPr lang="en-US" dirty="0" smtClean="0"/>
              <a:t>of who a child is. The Children's Act (2001) provides that a child is a </a:t>
            </a:r>
            <a:r>
              <a:rPr lang="en-US" dirty="0" smtClean="0"/>
              <a:t>human being </a:t>
            </a:r>
            <a:r>
              <a:rPr lang="en-US" dirty="0" smtClean="0"/>
              <a:t>under the age of eighteen years. This definition corresponds with that of </a:t>
            </a:r>
            <a:r>
              <a:rPr lang="en-US" dirty="0" smtClean="0"/>
              <a:t>the Convention </a:t>
            </a:r>
            <a:r>
              <a:rPr lang="en-US" dirty="0" smtClean="0"/>
              <a:t>on the Rights of the Child (1990).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Rights of the </a:t>
            </a:r>
            <a:r>
              <a:rPr lang="en-US" b="1" dirty="0" smtClean="0"/>
              <a:t>Child</a:t>
            </a:r>
          </a:p>
          <a:p>
            <a:pPr>
              <a:buNone/>
            </a:pPr>
            <a:r>
              <a:rPr lang="en-US" dirty="0" smtClean="0"/>
              <a:t>C</a:t>
            </a:r>
            <a:r>
              <a:rPr lang="en-US" dirty="0" smtClean="0"/>
              <a:t>lassified t into </a:t>
            </a:r>
            <a:r>
              <a:rPr lang="en-US" dirty="0" smtClean="0"/>
              <a:t>various categories as: </a:t>
            </a:r>
          </a:p>
          <a:p>
            <a:pPr lvl="0"/>
            <a:r>
              <a:rPr lang="en-US" b="1" dirty="0" smtClean="0"/>
              <a:t>LIFE AND SURVIVAL</a:t>
            </a:r>
            <a:endParaRPr lang="en-US" dirty="0" smtClean="0"/>
          </a:p>
          <a:p>
            <a:pPr lvl="0"/>
            <a:r>
              <a:rPr lang="en-US" b="1" dirty="0" smtClean="0"/>
              <a:t>DEVELOPMENT</a:t>
            </a:r>
            <a:endParaRPr lang="en-US" dirty="0" smtClean="0"/>
          </a:p>
          <a:p>
            <a:pPr lvl="0"/>
            <a:r>
              <a:rPr lang="en-US" b="1" dirty="0" smtClean="0"/>
              <a:t>PROTECTION</a:t>
            </a:r>
            <a:endParaRPr lang="en-US" dirty="0" smtClean="0"/>
          </a:p>
          <a:p>
            <a:pPr lvl="0"/>
            <a:r>
              <a:rPr lang="en-US" b="1" dirty="0" smtClean="0"/>
              <a:t>PARTICIPATION</a:t>
            </a:r>
            <a:endParaRPr lang="en-US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>
                <a:latin typeface="Algerian" pitchFamily="82" charset="0"/>
              </a:rPr>
              <a:t>LIFE AND SURVIVAL RIGHTS</a:t>
            </a:r>
          </a:p>
          <a:p>
            <a:pPr lvl="0"/>
            <a:r>
              <a:rPr lang="en-US" i="1" dirty="0" smtClean="0"/>
              <a:t>Right to life</a:t>
            </a:r>
          </a:p>
          <a:p>
            <a:pPr lvl="0"/>
            <a:r>
              <a:rPr lang="en-US" i="1" dirty="0" smtClean="0"/>
              <a:t>Right </a:t>
            </a:r>
            <a:r>
              <a:rPr lang="en-US" i="1" dirty="0" smtClean="0"/>
              <a:t>to Medical </a:t>
            </a:r>
            <a:r>
              <a:rPr lang="en-US" i="1" dirty="0" smtClean="0"/>
              <a:t>Care</a:t>
            </a:r>
          </a:p>
          <a:p>
            <a:pPr lvl="0"/>
            <a:r>
              <a:rPr lang="en-US" i="1" dirty="0" smtClean="0"/>
              <a:t>Right </a:t>
            </a:r>
            <a:r>
              <a:rPr lang="en-US" i="1" dirty="0" smtClean="0"/>
              <a:t>to </a:t>
            </a:r>
            <a:r>
              <a:rPr lang="en-US" i="1" dirty="0" smtClean="0"/>
              <a:t>Nutrition</a:t>
            </a:r>
          </a:p>
          <a:p>
            <a:pPr lvl="0"/>
            <a:r>
              <a:rPr lang="en-US" i="1" dirty="0" smtClean="0"/>
              <a:t>Right to Shelter and Clothing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Protection rights</a:t>
            </a:r>
            <a:endParaRPr lang="en-US" b="1" dirty="0" smtClean="0">
              <a:latin typeface="Algerian" pitchFamily="82" charset="0"/>
            </a:endParaRPr>
          </a:p>
          <a:p>
            <a:pPr>
              <a:buNone/>
            </a:pPr>
            <a:r>
              <a:rPr lang="en-US" dirty="0" smtClean="0"/>
              <a:t>These categories of rights protect children from harmful activities and vices </a:t>
            </a:r>
            <a:r>
              <a:rPr lang="en-US" dirty="0" smtClean="0"/>
              <a:t>in society. they include;</a:t>
            </a:r>
          </a:p>
          <a:p>
            <a:pPr>
              <a:buNone/>
            </a:pPr>
            <a:r>
              <a:rPr lang="en-US" b="1" i="1" dirty="0" smtClean="0">
                <a:latin typeface="Algerian" pitchFamily="82" charset="0"/>
              </a:rPr>
              <a:t>1. </a:t>
            </a:r>
            <a:r>
              <a:rPr lang="en-US" dirty="0" smtClean="0"/>
              <a:t>Protection </a:t>
            </a:r>
            <a:r>
              <a:rPr lang="en-US" dirty="0" smtClean="0"/>
              <a:t>from Child </a:t>
            </a:r>
            <a:r>
              <a:rPr lang="en-US" dirty="0" smtClean="0"/>
              <a:t>Labour</a:t>
            </a:r>
          </a:p>
          <a:p>
            <a:pPr marL="514350" indent="-514350">
              <a:buNone/>
            </a:pPr>
            <a:r>
              <a:rPr lang="en-US" b="1" i="1" dirty="0" smtClean="0">
                <a:latin typeface="Algerian" pitchFamily="82" charset="0"/>
              </a:rPr>
              <a:t>2</a:t>
            </a:r>
            <a:r>
              <a:rPr lang="en-US" b="1" i="1" dirty="0" smtClean="0"/>
              <a:t>. </a:t>
            </a:r>
            <a:r>
              <a:rPr lang="en-US" i="1" dirty="0" smtClean="0"/>
              <a:t>Protection </a:t>
            </a:r>
            <a:r>
              <a:rPr lang="en-US" i="1" dirty="0" smtClean="0"/>
              <a:t>From abuse and </a:t>
            </a:r>
            <a:r>
              <a:rPr lang="en-US" i="1" dirty="0" smtClean="0"/>
              <a:t>Neglect</a:t>
            </a:r>
          </a:p>
          <a:p>
            <a:pPr marL="514350" indent="-514350">
              <a:buNone/>
            </a:pPr>
            <a:r>
              <a:rPr lang="en-US" b="1" i="1" dirty="0" smtClean="0">
                <a:latin typeface="Algerian" pitchFamily="82" charset="0"/>
              </a:rPr>
              <a:t>3</a:t>
            </a:r>
            <a:r>
              <a:rPr lang="en-US" b="1" i="1" dirty="0" smtClean="0"/>
              <a:t>. </a:t>
            </a:r>
            <a:r>
              <a:rPr lang="en-US" i="1" dirty="0" smtClean="0"/>
              <a:t>Protection </a:t>
            </a:r>
            <a:r>
              <a:rPr lang="en-US" i="1" dirty="0" smtClean="0"/>
              <a:t>from drug </a:t>
            </a:r>
            <a:r>
              <a:rPr lang="en-US" i="1" dirty="0" smtClean="0"/>
              <a:t>abuse</a:t>
            </a:r>
          </a:p>
          <a:p>
            <a:pPr marL="514350" indent="-514350">
              <a:buNone/>
            </a:pPr>
            <a:r>
              <a:rPr lang="en-US" b="1" i="1" dirty="0" smtClean="0">
                <a:latin typeface="Algerian" pitchFamily="82" charset="0"/>
              </a:rPr>
              <a:t>4.</a:t>
            </a:r>
            <a:r>
              <a:rPr lang="en-US" b="1" i="1" dirty="0" smtClean="0"/>
              <a:t> </a:t>
            </a:r>
            <a:r>
              <a:rPr lang="en-US" i="1" dirty="0" smtClean="0"/>
              <a:t>Protection </a:t>
            </a:r>
            <a:r>
              <a:rPr lang="en-US" i="1" dirty="0" smtClean="0"/>
              <a:t>from Sexual Exploitation and </a:t>
            </a:r>
            <a:r>
              <a:rPr lang="en-US" i="1" dirty="0" smtClean="0"/>
              <a:t>abuse</a:t>
            </a:r>
          </a:p>
          <a:p>
            <a:pPr marL="514350" indent="-514350">
              <a:buNone/>
            </a:pPr>
            <a:r>
              <a:rPr lang="en-US" b="1" i="1" dirty="0" smtClean="0">
                <a:latin typeface="Algerian" pitchFamily="82" charset="0"/>
              </a:rPr>
              <a:t>5. </a:t>
            </a:r>
            <a:r>
              <a:rPr lang="en-US" i="1" dirty="0" smtClean="0"/>
              <a:t>Protection </a:t>
            </a:r>
            <a:r>
              <a:rPr lang="en-US" i="1" dirty="0" smtClean="0"/>
              <a:t>of the law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Protection of the law</a:t>
            </a:r>
            <a:endParaRPr lang="en-US" b="1" dirty="0" smtClean="0">
              <a:latin typeface="Algerian" pitchFamily="82" charset="0"/>
            </a:endParaRPr>
          </a:p>
          <a:p>
            <a:pPr>
              <a:buNone/>
            </a:pPr>
            <a:r>
              <a:rPr lang="en-US" dirty="0" smtClean="0"/>
              <a:t>    The </a:t>
            </a:r>
            <a:r>
              <a:rPr lang="en-US" dirty="0" smtClean="0"/>
              <a:t>protection of the </a:t>
            </a:r>
            <a:r>
              <a:rPr lang="en-US" dirty="0" smtClean="0"/>
              <a:t>law is </a:t>
            </a:r>
            <a:r>
              <a:rPr lang="en-US" dirty="0" smtClean="0"/>
              <a:t>also included in the children’s act. In a nutshell the provisions on protection of the </a:t>
            </a:r>
            <a:r>
              <a:rPr lang="en-US" dirty="0" smtClean="0"/>
              <a:t>law relate </a:t>
            </a:r>
            <a:r>
              <a:rPr lang="en-US" dirty="0" smtClean="0"/>
              <a:t>to the </a:t>
            </a:r>
            <a:r>
              <a:rPr lang="en-US" dirty="0" smtClean="0"/>
              <a:t>following:</a:t>
            </a:r>
          </a:p>
          <a:p>
            <a:r>
              <a:rPr lang="en-US" dirty="0" smtClean="0"/>
              <a:t>The accused should be informed promptly and directly of the charges </a:t>
            </a:r>
            <a:r>
              <a:rPr lang="en-US" dirty="0" smtClean="0"/>
              <a:t>he or </a:t>
            </a:r>
            <a:r>
              <a:rPr lang="en-US" dirty="0" smtClean="0"/>
              <a:t>she faces in a language he or she understands well;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matter should be dealt with immediately;</a:t>
            </a:r>
          </a:p>
          <a:p>
            <a:r>
              <a:rPr lang="en-US" dirty="0" smtClean="0"/>
              <a:t> </a:t>
            </a:r>
            <a:r>
              <a:rPr lang="en-US" dirty="0" smtClean="0"/>
              <a:t>The accused should be presumed innocent until proved </a:t>
            </a:r>
            <a:r>
              <a:rPr lang="en-US" dirty="0" smtClean="0"/>
              <a:t>guilty;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accused is entitled to defend himself or herself in person or have </a:t>
            </a:r>
            <a:r>
              <a:rPr lang="en-US" dirty="0" smtClean="0"/>
              <a:t>a lawyer; If </a:t>
            </a:r>
            <a:r>
              <a:rPr lang="en-US" dirty="0" smtClean="0"/>
              <a:t>required, an interpreter should be availed free of </a:t>
            </a:r>
            <a:r>
              <a:rPr lang="en-US" dirty="0" smtClean="0"/>
              <a:t>charge;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accused should not be required to incriminate </a:t>
            </a:r>
            <a:r>
              <a:rPr lang="en-US" dirty="0" smtClean="0"/>
              <a:t>him/herself;</a:t>
            </a:r>
          </a:p>
          <a:p>
            <a:r>
              <a:rPr lang="en-US" dirty="0" smtClean="0"/>
              <a:t>Children </a:t>
            </a:r>
            <a:r>
              <a:rPr lang="en-US" dirty="0" smtClean="0"/>
              <a:t>should not be subjected to corporal punishment;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Protection of the </a:t>
            </a:r>
            <a:r>
              <a:rPr lang="en-US" b="1" dirty="0" smtClean="0">
                <a:latin typeface="Algerian" pitchFamily="82" charset="0"/>
              </a:rPr>
              <a:t>law</a:t>
            </a:r>
          </a:p>
          <a:p>
            <a:r>
              <a:rPr lang="en-US" dirty="0" smtClean="0"/>
              <a:t>Children </a:t>
            </a:r>
            <a:r>
              <a:rPr lang="en-US" dirty="0" smtClean="0"/>
              <a:t>should not be punished with imprisonment;</a:t>
            </a:r>
          </a:p>
          <a:p>
            <a:pPr>
              <a:buNone/>
            </a:pPr>
            <a:r>
              <a:rPr lang="en-US" dirty="0" smtClean="0"/>
              <a:t>• Cases relating to children should be heard in private so as to protect </a:t>
            </a:r>
            <a:r>
              <a:rPr lang="en-US" dirty="0" smtClean="0"/>
              <a:t>the identity </a:t>
            </a:r>
            <a:r>
              <a:rPr lang="en-US" dirty="0" smtClean="0"/>
              <a:t>of children before the courts;</a:t>
            </a:r>
          </a:p>
          <a:p>
            <a:pPr>
              <a:buNone/>
            </a:pPr>
            <a:r>
              <a:rPr lang="en-US" dirty="0" smtClean="0"/>
              <a:t>• Children are entitled to legal aid at public expense where they are </a:t>
            </a:r>
            <a:r>
              <a:rPr lang="en-US" dirty="0" smtClean="0"/>
              <a:t>not represented</a:t>
            </a:r>
            <a:r>
              <a:rPr lang="en-US" dirty="0" smtClean="0"/>
              <a:t>. In the alternative, the court should appoint a guardian to</a:t>
            </a:r>
          </a:p>
          <a:p>
            <a:r>
              <a:rPr lang="en-US" dirty="0" smtClean="0"/>
              <a:t>protect the interests of a child.</a:t>
            </a:r>
          </a:p>
          <a:p>
            <a:r>
              <a:rPr lang="en-US" dirty="0" smtClean="0"/>
              <a:t>The Children’s act also establishes Children’s courts as specialized courts to hear </a:t>
            </a:r>
            <a:r>
              <a:rPr lang="en-US" dirty="0" smtClean="0"/>
              <a:t>cases regarding </a:t>
            </a:r>
            <a:r>
              <a:rPr lang="en-US" dirty="0" smtClean="0"/>
              <a:t>children. There is a right of appeal from these courts to the high court and </a:t>
            </a:r>
            <a:r>
              <a:rPr lang="en-US" dirty="0" smtClean="0"/>
              <a:t>then to </a:t>
            </a:r>
            <a:r>
              <a:rPr lang="en-US" dirty="0" smtClean="0"/>
              <a:t>the court of appeal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PROTECTION RIGHTS</a:t>
            </a:r>
          </a:p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6.</a:t>
            </a:r>
            <a:r>
              <a:rPr lang="en-US" i="1" dirty="0" smtClean="0"/>
              <a:t> </a:t>
            </a:r>
            <a:r>
              <a:rPr lang="en-US" i="1" dirty="0" smtClean="0"/>
              <a:t>Protection from </a:t>
            </a:r>
            <a:r>
              <a:rPr lang="en-US" i="1" dirty="0" smtClean="0"/>
              <a:t>Discrimination</a:t>
            </a:r>
          </a:p>
          <a:p>
            <a:pPr>
              <a:buNone/>
            </a:pPr>
            <a:r>
              <a:rPr lang="en-US" b="1" i="1" dirty="0" smtClean="0">
                <a:latin typeface="Algerian" pitchFamily="82" charset="0"/>
              </a:rPr>
              <a:t>7. </a:t>
            </a:r>
            <a:r>
              <a:rPr lang="en-US" i="1" dirty="0" smtClean="0"/>
              <a:t>Protection </a:t>
            </a:r>
            <a:r>
              <a:rPr lang="en-US" i="1" dirty="0" smtClean="0"/>
              <a:t>in Disaster </a:t>
            </a:r>
            <a:r>
              <a:rPr lang="en-US" i="1" dirty="0" smtClean="0"/>
              <a:t>Situations</a:t>
            </a:r>
          </a:p>
          <a:p>
            <a:pPr>
              <a:buNone/>
            </a:pPr>
            <a:r>
              <a:rPr lang="en-US" b="1" i="1" dirty="0" smtClean="0">
                <a:latin typeface="Algerian" pitchFamily="82" charset="0"/>
              </a:rPr>
              <a:t>8.</a:t>
            </a:r>
            <a:r>
              <a:rPr lang="en-US" i="1" dirty="0" smtClean="0"/>
              <a:t>Protection </a:t>
            </a:r>
            <a:r>
              <a:rPr lang="en-US" i="1" dirty="0" smtClean="0"/>
              <a:t>from Armed Conflict and Enlistment as </a:t>
            </a:r>
            <a:r>
              <a:rPr lang="en-US" i="1" dirty="0" smtClean="0"/>
              <a:t>Soldiers</a:t>
            </a:r>
          </a:p>
          <a:p>
            <a:pPr>
              <a:buNone/>
            </a:pPr>
            <a:r>
              <a:rPr lang="en-US" b="1" i="1" dirty="0" smtClean="0">
                <a:latin typeface="Algerian" pitchFamily="82" charset="0"/>
              </a:rPr>
              <a:t>9.</a:t>
            </a:r>
            <a:r>
              <a:rPr lang="en-US" i="1" dirty="0" smtClean="0"/>
              <a:t> </a:t>
            </a:r>
            <a:r>
              <a:rPr lang="en-US" i="1" dirty="0" smtClean="0"/>
              <a:t>Special Care Children with </a:t>
            </a:r>
            <a:r>
              <a:rPr lang="en-US" i="1" dirty="0" smtClean="0"/>
              <a:t>Disabilities</a:t>
            </a:r>
          </a:p>
          <a:p>
            <a:pPr>
              <a:buNone/>
            </a:pPr>
            <a:r>
              <a:rPr lang="en-US" b="1" i="1" dirty="0" smtClean="0">
                <a:latin typeface="Algerian" pitchFamily="82" charset="0"/>
              </a:rPr>
              <a:t>10.</a:t>
            </a:r>
            <a:r>
              <a:rPr lang="en-US" i="1" dirty="0" smtClean="0"/>
              <a:t>Protection </a:t>
            </a:r>
            <a:r>
              <a:rPr lang="en-US" i="1" dirty="0" smtClean="0"/>
              <a:t>from Harmful Cultural Rites: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CHILDREN AND THE LAW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Development </a:t>
            </a:r>
            <a:r>
              <a:rPr lang="en-US" b="1" dirty="0" smtClean="0">
                <a:latin typeface="Algerian" pitchFamily="82" charset="0"/>
              </a:rPr>
              <a:t>Rights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Right to </a:t>
            </a:r>
            <a:r>
              <a:rPr lang="en-US" i="1" dirty="0" smtClean="0"/>
              <a:t>Education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Right to Parental love and </a:t>
            </a:r>
            <a:r>
              <a:rPr lang="en-US" i="1" dirty="0" smtClean="0"/>
              <a:t>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The Civil Rights and Freedoms of </a:t>
            </a:r>
            <a:r>
              <a:rPr lang="en-US" i="1" dirty="0" smtClean="0"/>
              <a:t>Children</a:t>
            </a:r>
          </a:p>
          <a:p>
            <a:pPr marL="514350" indent="-514350">
              <a:buNone/>
            </a:pPr>
            <a:endParaRPr lang="en-US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837</Words>
  <Application>Microsoft Office PowerPoint</Application>
  <PresentationFormat>On-screen Show (4:3)</PresentationFormat>
  <Paragraphs>72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  <vt:lpstr>CHILDREN AND THE LAW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PARALEGALISM</dc:title>
  <dc:creator>MARY</dc:creator>
  <cp:lastModifiedBy>MARY</cp:lastModifiedBy>
  <cp:revision>9</cp:revision>
  <dcterms:created xsi:type="dcterms:W3CDTF">2013-08-31T08:24:57Z</dcterms:created>
  <dcterms:modified xsi:type="dcterms:W3CDTF">2013-08-31T20:12:08Z</dcterms:modified>
</cp:coreProperties>
</file>